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4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7F44F-9446-4316-86F6-45A5CF6DE501}" type="datetimeFigureOut">
              <a:rPr lang="en-US" smtClean="0"/>
              <a:t>9/4/2019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45557-0EF7-4DBB-9D96-914DCAE60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255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7F44F-9446-4316-86F6-45A5CF6DE501}" type="datetimeFigureOut">
              <a:rPr lang="en-US" smtClean="0"/>
              <a:t>9/4/2019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45557-0EF7-4DBB-9D96-914DCAE60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846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7F44F-9446-4316-86F6-45A5CF6DE501}" type="datetimeFigureOut">
              <a:rPr lang="en-US" smtClean="0"/>
              <a:t>9/4/2019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45557-0EF7-4DBB-9D96-914DCAE60871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513872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7F44F-9446-4316-86F6-45A5CF6DE501}" type="datetimeFigureOut">
              <a:rPr lang="en-US" smtClean="0"/>
              <a:t>9/4/2019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45557-0EF7-4DBB-9D96-914DCAE60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7041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7F44F-9446-4316-86F6-45A5CF6DE501}" type="datetimeFigureOut">
              <a:rPr lang="en-US" smtClean="0"/>
              <a:t>9/4/2019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45557-0EF7-4DBB-9D96-914DCAE60871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643657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7F44F-9446-4316-86F6-45A5CF6DE501}" type="datetimeFigureOut">
              <a:rPr lang="en-US" smtClean="0"/>
              <a:t>9/4/2019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45557-0EF7-4DBB-9D96-914DCAE60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9259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7F44F-9446-4316-86F6-45A5CF6DE501}" type="datetimeFigureOut">
              <a:rPr lang="en-US" smtClean="0"/>
              <a:t>9/4/2019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45557-0EF7-4DBB-9D96-914DCAE60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1657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7F44F-9446-4316-86F6-45A5CF6DE501}" type="datetimeFigureOut">
              <a:rPr lang="en-US" smtClean="0"/>
              <a:t>9/4/2019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45557-0EF7-4DBB-9D96-914DCAE60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75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7F44F-9446-4316-86F6-45A5CF6DE501}" type="datetimeFigureOut">
              <a:rPr lang="en-US" smtClean="0"/>
              <a:t>9/4/2019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45557-0EF7-4DBB-9D96-914DCAE60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079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7F44F-9446-4316-86F6-45A5CF6DE501}" type="datetimeFigureOut">
              <a:rPr lang="en-US" smtClean="0"/>
              <a:t>9/4/2019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45557-0EF7-4DBB-9D96-914DCAE60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392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7F44F-9446-4316-86F6-45A5CF6DE501}" type="datetimeFigureOut">
              <a:rPr lang="en-US" smtClean="0"/>
              <a:t>9/4/2019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45557-0EF7-4DBB-9D96-914DCAE60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878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7F44F-9446-4316-86F6-45A5CF6DE501}" type="datetimeFigureOut">
              <a:rPr lang="en-US" smtClean="0"/>
              <a:t>9/4/2019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45557-0EF7-4DBB-9D96-914DCAE60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168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7F44F-9446-4316-86F6-45A5CF6DE501}" type="datetimeFigureOut">
              <a:rPr lang="en-US" smtClean="0"/>
              <a:t>9/4/2019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45557-0EF7-4DBB-9D96-914DCAE60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16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7F44F-9446-4316-86F6-45A5CF6DE501}" type="datetimeFigureOut">
              <a:rPr lang="en-US" smtClean="0"/>
              <a:t>9/4/2019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45557-0EF7-4DBB-9D96-914DCAE60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862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7F44F-9446-4316-86F6-45A5CF6DE501}" type="datetimeFigureOut">
              <a:rPr lang="en-US" smtClean="0"/>
              <a:t>9/4/2019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45557-0EF7-4DBB-9D96-914DCAE60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676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7F44F-9446-4316-86F6-45A5CF6DE501}" type="datetimeFigureOut">
              <a:rPr lang="en-US" smtClean="0"/>
              <a:t>9/4/2019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45557-0EF7-4DBB-9D96-914DCAE60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132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57F44F-9446-4316-86F6-45A5CF6DE501}" type="datetimeFigureOut">
              <a:rPr lang="en-US" smtClean="0"/>
              <a:t>9/4/2019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AA45557-0EF7-4DBB-9D96-914DCAE60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5192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  <p:sldLayoutId id="2147483796" r:id="rId12"/>
    <p:sldLayoutId id="2147483797" r:id="rId13"/>
    <p:sldLayoutId id="2147483798" r:id="rId14"/>
    <p:sldLayoutId id="2147483799" r:id="rId15"/>
    <p:sldLayoutId id="21474838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BB486-6147-4125-A10C-07AAC5D8C64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Decentralized Investment Banking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6C9130-C8A0-4809-A696-DEF0CF66CF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936953"/>
            <a:ext cx="7766936" cy="1096899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The Case of Discount Dividend-Reinvestment </a:t>
            </a:r>
            <a:r>
              <a:rPr lang="en-US">
                <a:solidFill>
                  <a:schemeClr val="tx1"/>
                </a:solidFill>
              </a:rPr>
              <a:t>and Stock-Purchase </a:t>
            </a:r>
            <a:r>
              <a:rPr lang="en-US" dirty="0">
                <a:solidFill>
                  <a:schemeClr val="tx1"/>
                </a:solidFill>
              </a:rPr>
              <a:t>Plans</a:t>
            </a:r>
          </a:p>
        </p:txBody>
      </p:sp>
    </p:spTree>
    <p:extLst>
      <p:ext uri="{BB962C8B-B14F-4D97-AF65-F5344CB8AC3E}">
        <p14:creationId xmlns:p14="http://schemas.microsoft.com/office/powerpoint/2010/main" val="427867668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BF9326-40B8-4542-8813-D6E7A39851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7067" y="2404534"/>
            <a:ext cx="7766936" cy="164630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5400" dirty="0"/>
              <a:t>Findings</a:t>
            </a:r>
          </a:p>
        </p:txBody>
      </p:sp>
    </p:spTree>
    <p:extLst>
      <p:ext uri="{BB962C8B-B14F-4D97-AF65-F5344CB8AC3E}">
        <p14:creationId xmlns:p14="http://schemas.microsoft.com/office/powerpoint/2010/main" val="15830646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F67C6-ADEF-47C2-AAB4-208219A7BF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r>
              <a:rPr lang="en-US" dirty="0"/>
              <a:t>Findings from experiment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E1DEEB-1CF6-47AF-ABD6-E2D7A6BC8F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2" y="2160590"/>
            <a:ext cx="8470898" cy="3429260"/>
          </a:xfrm>
        </p:spPr>
        <p:txBody>
          <a:bodyPr>
            <a:normAutofit/>
          </a:bodyPr>
          <a:lstStyle/>
          <a:p>
            <a:r>
              <a:rPr lang="en-US" dirty="0"/>
              <a:t>Eight firms with 5% discount raised 98% of the common/ preferred share they paid, while seven firms with similar financials but no discount only raised 12% </a:t>
            </a:r>
          </a:p>
          <a:p>
            <a:r>
              <a:rPr lang="en-US" dirty="0"/>
              <a:t>Firms with lower discounts, their stocks are traded less actively, making execution costs higher</a:t>
            </a:r>
          </a:p>
          <a:p>
            <a:r>
              <a:rPr lang="en-US" dirty="0"/>
              <a:t>Discount plans doesn’t necessarily reduce company’s stock price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5272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BF9326-40B8-4542-8813-D6E7A39851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7067" y="2404534"/>
            <a:ext cx="7766936" cy="164630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5400" dirty="0"/>
              <a:t>Conclusions</a:t>
            </a:r>
          </a:p>
        </p:txBody>
      </p:sp>
    </p:spTree>
    <p:extLst>
      <p:ext uri="{BB962C8B-B14F-4D97-AF65-F5344CB8AC3E}">
        <p14:creationId xmlns:p14="http://schemas.microsoft.com/office/powerpoint/2010/main" val="13349194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F67C6-ADEF-47C2-AAB4-208219A7BF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r>
              <a:rPr lang="en-US" dirty="0"/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E1DEEB-1CF6-47AF-ABD6-E2D7A6BC8F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2" y="2160590"/>
            <a:ext cx="8470898" cy="3429260"/>
          </a:xfrm>
        </p:spPr>
        <p:txBody>
          <a:bodyPr>
            <a:normAutofit/>
          </a:bodyPr>
          <a:lstStyle/>
          <a:p>
            <a:r>
              <a:rPr lang="en-US" dirty="0"/>
              <a:t>Offering shareholders shares at a discount makes them better off than they would under conventional underwritings </a:t>
            </a:r>
          </a:p>
          <a:p>
            <a:r>
              <a:rPr lang="en-US" dirty="0"/>
              <a:t>Discount stock slows down the rate at which the fund was raised, thus mitigating the adverse selection that might harm the company</a:t>
            </a:r>
          </a:p>
          <a:p>
            <a:r>
              <a:rPr lang="en-US" dirty="0"/>
              <a:t>Offering shareholders shares at a discount also enables companies to raise capital at low cost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94764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BF9326-40B8-4542-8813-D6E7A39851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7067" y="2404534"/>
            <a:ext cx="7766936" cy="164630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5400" dirty="0"/>
              <a:t>Drawbacks</a:t>
            </a:r>
          </a:p>
        </p:txBody>
      </p:sp>
    </p:spTree>
    <p:extLst>
      <p:ext uri="{BB962C8B-B14F-4D97-AF65-F5344CB8AC3E}">
        <p14:creationId xmlns:p14="http://schemas.microsoft.com/office/powerpoint/2010/main" val="27463884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F67C6-ADEF-47C2-AAB4-208219A7BF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r>
              <a:rPr lang="en-US" dirty="0"/>
              <a:t>Drawbacks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E1DEEB-1CF6-47AF-ABD6-E2D7A6BC8F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2" y="2160590"/>
            <a:ext cx="8470898" cy="3429260"/>
          </a:xfrm>
        </p:spPr>
        <p:txBody>
          <a:bodyPr>
            <a:normAutofit/>
          </a:bodyPr>
          <a:lstStyle/>
          <a:p>
            <a:r>
              <a:rPr lang="en-US" dirty="0"/>
              <a:t>Shareholders who purchase small ownership interest in secondary market and then buy disproportionate amount of discounted shares </a:t>
            </a:r>
          </a:p>
          <a:p>
            <a:r>
              <a:rPr lang="en-US" dirty="0"/>
              <a:t>Hard to achieve economies of scale</a:t>
            </a:r>
          </a:p>
          <a:p>
            <a:r>
              <a:rPr lang="en-US" dirty="0"/>
              <a:t>Hard to achieve the same level of discount Hard to negotiate as favorable a commission fee with brokers</a:t>
            </a:r>
          </a:p>
          <a:p>
            <a:r>
              <a:rPr lang="en-US" dirty="0"/>
              <a:t>Regulations and taxations have changed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4380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DAD63-4C97-434F-9C2B-F8708E7D0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7067" y="2404534"/>
            <a:ext cx="7766936" cy="164630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5400" dirty="0"/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2636515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F67C6-ADEF-47C2-AAB4-208219A7BF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E1DEEB-1CF6-47AF-ABD6-E2D7A6BC8F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2" y="2160590"/>
            <a:ext cx="8470898" cy="342926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Test the degree to which investors can profit from discount plans by investing $3 million in discount plans, to determine if the discount plan can be a substitute for conventional capital raising methods, and the possibility of the subsequent decentralization of investment banking </a:t>
            </a:r>
          </a:p>
        </p:txBody>
      </p:sp>
    </p:spTree>
    <p:extLst>
      <p:ext uri="{BB962C8B-B14F-4D97-AF65-F5344CB8AC3E}">
        <p14:creationId xmlns:p14="http://schemas.microsoft.com/office/powerpoint/2010/main" val="2310503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>
            <a:extLst>
              <a:ext uri="{FF2B5EF4-FFF2-40B4-BE49-F238E27FC236}">
                <a16:creationId xmlns:a16="http://schemas.microsoft.com/office/drawing/2014/main" id="{3F993C45-B237-4CD5-A232-CD2DFFF5A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0" name="Straight Connector 7">
              <a:extLst>
                <a:ext uri="{FF2B5EF4-FFF2-40B4-BE49-F238E27FC236}">
                  <a16:creationId xmlns:a16="http://schemas.microsoft.com/office/drawing/2014/main" id="{BE9EA4F6-F0E3-4DB3-8F82-B91A1F693A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3A7345F-1794-4777-80F8-B67B01BE7F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Rectangle 23">
              <a:extLst>
                <a:ext uri="{FF2B5EF4-FFF2-40B4-BE49-F238E27FC236}">
                  <a16:creationId xmlns:a16="http://schemas.microsoft.com/office/drawing/2014/main" id="{AEB4062E-9879-4D6E-8C9A-55D81D61C4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2" name="Rectangle 25">
              <a:extLst>
                <a:ext uri="{FF2B5EF4-FFF2-40B4-BE49-F238E27FC236}">
                  <a16:creationId xmlns:a16="http://schemas.microsoft.com/office/drawing/2014/main" id="{E0E1E50E-9B56-49FC-AC93-34C80F4385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Isosceles Triangle 11">
              <a:extLst>
                <a:ext uri="{FF2B5EF4-FFF2-40B4-BE49-F238E27FC236}">
                  <a16:creationId xmlns:a16="http://schemas.microsoft.com/office/drawing/2014/main" id="{786CF095-2697-4E6D-832B-E71B7C8D6D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Rectangle 27">
              <a:extLst>
                <a:ext uri="{FF2B5EF4-FFF2-40B4-BE49-F238E27FC236}">
                  <a16:creationId xmlns:a16="http://schemas.microsoft.com/office/drawing/2014/main" id="{A93A2EA0-D245-490B-A61D-8B32A8DF49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5" name="Rectangle 28">
              <a:extLst>
                <a:ext uri="{FF2B5EF4-FFF2-40B4-BE49-F238E27FC236}">
                  <a16:creationId xmlns:a16="http://schemas.microsoft.com/office/drawing/2014/main" id="{6BAC7BF2-009C-48C7-A7F2-2139B5079D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6" name="Rectangle 29">
              <a:extLst>
                <a:ext uri="{FF2B5EF4-FFF2-40B4-BE49-F238E27FC236}">
                  <a16:creationId xmlns:a16="http://schemas.microsoft.com/office/drawing/2014/main" id="{7D60F62B-3828-4F12-B884-8A89253251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7" name="Isosceles Triangle 15">
              <a:extLst>
                <a:ext uri="{FF2B5EF4-FFF2-40B4-BE49-F238E27FC236}">
                  <a16:creationId xmlns:a16="http://schemas.microsoft.com/office/drawing/2014/main" id="{D8A41293-53F5-4380-B216-EB66A4353B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8" name="Isosceles Triangle 16">
              <a:extLst>
                <a:ext uri="{FF2B5EF4-FFF2-40B4-BE49-F238E27FC236}">
                  <a16:creationId xmlns:a16="http://schemas.microsoft.com/office/drawing/2014/main" id="{A6DDE673-E05B-400B-B6E1-335E425D8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49" name="Rectangle 18">
            <a:extLst>
              <a:ext uri="{FF2B5EF4-FFF2-40B4-BE49-F238E27FC236}">
                <a16:creationId xmlns:a16="http://schemas.microsoft.com/office/drawing/2014/main" id="{27577DEC-D9A5-404D-9789-702F4319BE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0" name="Group 20">
            <a:extLst>
              <a:ext uri="{FF2B5EF4-FFF2-40B4-BE49-F238E27FC236}">
                <a16:creationId xmlns:a16="http://schemas.microsoft.com/office/drawing/2014/main" id="{CEEA9366-CEA8-4F23-B065-4337F0D836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51" name="Straight Connector 21">
              <a:extLst>
                <a:ext uri="{FF2B5EF4-FFF2-40B4-BE49-F238E27FC236}">
                  <a16:creationId xmlns:a16="http://schemas.microsoft.com/office/drawing/2014/main" id="{904A03D6-39B4-4278-9BE1-A07E024499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22">
              <a:extLst>
                <a:ext uri="{FF2B5EF4-FFF2-40B4-BE49-F238E27FC236}">
                  <a16:creationId xmlns:a16="http://schemas.microsoft.com/office/drawing/2014/main" id="{FBE459AF-3736-4886-82E0-9B5DA427B5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Rectangle 23">
              <a:extLst>
                <a:ext uri="{FF2B5EF4-FFF2-40B4-BE49-F238E27FC236}">
                  <a16:creationId xmlns:a16="http://schemas.microsoft.com/office/drawing/2014/main" id="{4B6B88EF-180C-4E39-8A3F-A52E87110C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4" name="Rectangle 25">
              <a:extLst>
                <a:ext uri="{FF2B5EF4-FFF2-40B4-BE49-F238E27FC236}">
                  <a16:creationId xmlns:a16="http://schemas.microsoft.com/office/drawing/2014/main" id="{52DFAACF-64D0-4621-8FF4-E2F03C3E8D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5" name="Isosceles Triangle 25">
              <a:extLst>
                <a:ext uri="{FF2B5EF4-FFF2-40B4-BE49-F238E27FC236}">
                  <a16:creationId xmlns:a16="http://schemas.microsoft.com/office/drawing/2014/main" id="{36611FF0-65B3-49DB-97C6-1B72AAD0FB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6" name="Rectangle 27">
              <a:extLst>
                <a:ext uri="{FF2B5EF4-FFF2-40B4-BE49-F238E27FC236}">
                  <a16:creationId xmlns:a16="http://schemas.microsoft.com/office/drawing/2014/main" id="{0F7407FE-86B1-4890-9D80-9406FBF29E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7" name="Rectangle 29">
              <a:extLst>
                <a:ext uri="{FF2B5EF4-FFF2-40B4-BE49-F238E27FC236}">
                  <a16:creationId xmlns:a16="http://schemas.microsoft.com/office/drawing/2014/main" id="{EBD42D5B-8F87-45B3-98B3-C66944F92E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8" name="Isosceles Triangle 28">
              <a:extLst>
                <a:ext uri="{FF2B5EF4-FFF2-40B4-BE49-F238E27FC236}">
                  <a16:creationId xmlns:a16="http://schemas.microsoft.com/office/drawing/2014/main" id="{F5E04699-59E1-4468-9E7C-83070EEB42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9" name="Isosceles Triangle 29">
              <a:extLst>
                <a:ext uri="{FF2B5EF4-FFF2-40B4-BE49-F238E27FC236}">
                  <a16:creationId xmlns:a16="http://schemas.microsoft.com/office/drawing/2014/main" id="{F2AE8F13-9A52-4D7F-9637-321EA7CF32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7BF9326-40B8-4542-8813-D6E7A39851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7067" y="2404534"/>
            <a:ext cx="7766936" cy="164630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5400"/>
              <a:t>Process</a:t>
            </a:r>
          </a:p>
        </p:txBody>
      </p:sp>
    </p:spTree>
    <p:extLst>
      <p:ext uri="{BB962C8B-B14F-4D97-AF65-F5344CB8AC3E}">
        <p14:creationId xmlns:p14="http://schemas.microsoft.com/office/powerpoint/2010/main" val="803599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F67C6-ADEF-47C2-AAB4-208219A7BF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r>
              <a:rPr lang="en-US" dirty="0"/>
              <a:t>Step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E1DEEB-1CF6-47AF-ABD6-E2D7A6BC8F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2" y="2160590"/>
            <a:ext cx="8470898" cy="342926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Identify 74 companies with discount plans concentrated in banking, real estate and public utility industries, and split the 3.6m investment in them. Most of the plans have mostly 5% discount. </a:t>
            </a:r>
          </a:p>
          <a:p>
            <a:pPr>
              <a:lnSpc>
                <a:spcPct val="150000"/>
              </a:lnSpc>
            </a:pPr>
            <a:r>
              <a:rPr lang="en-US" dirty="0"/>
              <a:t>Source of information: S&amp;P Cumulative Dividends. Telephoned or wrote to the administrators of each plan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71846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F67C6-ADEF-47C2-AAB4-208219A7BF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r>
              <a:rPr lang="en-US" dirty="0"/>
              <a:t>Step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E1DEEB-1CF6-47AF-ABD6-E2D7A6BC8F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2" y="2160590"/>
            <a:ext cx="8470898" cy="342926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Purchased a single share in each plan, and then invested in each discount plan in batches</a:t>
            </a:r>
          </a:p>
          <a:p>
            <a:pPr>
              <a:lnSpc>
                <a:spcPct val="150000"/>
              </a:lnSpc>
            </a:pPr>
            <a:r>
              <a:rPr lang="en-US" dirty="0"/>
              <a:t>Increased average actual discount to 5.26% by avoiding the averaging period in which share price declines</a:t>
            </a:r>
          </a:p>
          <a:p>
            <a:pPr>
              <a:lnSpc>
                <a:spcPct val="150000"/>
              </a:lnSpc>
            </a:pPr>
            <a:r>
              <a:rPr lang="en-US" dirty="0"/>
              <a:t>Negotiated a favorable commission fee with a broker, and sell the shares immediately after buying them at discounts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4053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F67C6-ADEF-47C2-AAB4-208219A7BF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r>
              <a:rPr lang="en-US" dirty="0"/>
              <a:t>Step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E1DEEB-1CF6-47AF-ABD6-E2D7A6BC8F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2" y="2160590"/>
            <a:ext cx="8470898" cy="3429260"/>
          </a:xfrm>
        </p:spPr>
        <p:txBody>
          <a:bodyPr>
            <a:normAutofit/>
          </a:bodyPr>
          <a:lstStyle/>
          <a:p>
            <a:r>
              <a:rPr lang="en-US" dirty="0"/>
              <a:t>Purchased insurance against price decline on positions, and opened line of credit to finance</a:t>
            </a:r>
          </a:p>
          <a:p>
            <a:endParaRPr lang="en-US" dirty="0"/>
          </a:p>
          <a:p>
            <a:r>
              <a:rPr lang="en-US" dirty="0"/>
              <a:t>Reasons for not using traditional hedging </a:t>
            </a:r>
          </a:p>
          <a:p>
            <a:pPr marL="0" indent="0">
              <a:buNone/>
            </a:pPr>
            <a:r>
              <a:rPr lang="en-US" dirty="0"/>
              <a:t>     1. Long in the money put options</a:t>
            </a:r>
          </a:p>
          <a:p>
            <a:pPr marL="0" indent="0">
              <a:buNone/>
            </a:pPr>
            <a:r>
              <a:rPr lang="en-US" dirty="0"/>
              <a:t>     2. Short sell</a:t>
            </a:r>
          </a:p>
          <a:p>
            <a:pPr marL="0" indent="0">
              <a:buNone/>
            </a:pPr>
            <a:r>
              <a:rPr lang="en-US" dirty="0"/>
              <a:t>     3. Macro hedge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92231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BF9326-40B8-4542-8813-D6E7A39851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7067" y="2404534"/>
            <a:ext cx="7766936" cy="164630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5400" dirty="0"/>
              <a:t>Results</a:t>
            </a:r>
          </a:p>
        </p:txBody>
      </p:sp>
    </p:spTree>
    <p:extLst>
      <p:ext uri="{BB962C8B-B14F-4D97-AF65-F5344CB8AC3E}">
        <p14:creationId xmlns:p14="http://schemas.microsoft.com/office/powerpoint/2010/main" val="15386142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F67C6-ADEF-47C2-AAB4-208219A7BF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r>
              <a:rPr lang="en-US" dirty="0"/>
              <a:t>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E1DEEB-1CF6-47AF-ABD6-E2D7A6BC8F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2" y="2160590"/>
            <a:ext cx="8470898" cy="3429260"/>
          </a:xfrm>
        </p:spPr>
        <p:txBody>
          <a:bodyPr>
            <a:normAutofit/>
          </a:bodyPr>
          <a:lstStyle/>
          <a:p>
            <a:r>
              <a:rPr lang="en-US" dirty="0"/>
              <a:t>As a result, the income of this strategy is $74,600 above bench mark return (Salomon bro 35 bank stock index), and the excess return is 12% per year. </a:t>
            </a:r>
          </a:p>
          <a:p>
            <a:r>
              <a:rPr lang="en-US" dirty="0"/>
              <a:t>Poor stock performance of sponsoring firm doesn’t wipe out the discount income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91478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424</Words>
  <Application>Microsoft Office PowerPoint</Application>
  <PresentationFormat>Widescreen</PresentationFormat>
  <Paragraphs>42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Trebuchet MS</vt:lpstr>
      <vt:lpstr>Wingdings 3</vt:lpstr>
      <vt:lpstr>Facet</vt:lpstr>
      <vt:lpstr>Decentralized Investment Banking </vt:lpstr>
      <vt:lpstr>Objectives</vt:lpstr>
      <vt:lpstr>Objectives</vt:lpstr>
      <vt:lpstr>Process</vt:lpstr>
      <vt:lpstr>Step 1</vt:lpstr>
      <vt:lpstr>Step 2</vt:lpstr>
      <vt:lpstr>Step 3</vt:lpstr>
      <vt:lpstr>Results</vt:lpstr>
      <vt:lpstr>Results</vt:lpstr>
      <vt:lpstr>Findings</vt:lpstr>
      <vt:lpstr>Findings from experiment </vt:lpstr>
      <vt:lpstr>Conclusions</vt:lpstr>
      <vt:lpstr>Conclusions</vt:lpstr>
      <vt:lpstr>Drawbacks</vt:lpstr>
      <vt:lpstr>Drawbacks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Decentralized Investment Banking </dc:title>
  <dc:creator>Han, Xiaoran</dc:creator>
  <cp:lastModifiedBy>Han, Xiaoran</cp:lastModifiedBy>
  <cp:revision>7</cp:revision>
  <dcterms:created xsi:type="dcterms:W3CDTF">2019-09-04T15:57:14Z</dcterms:created>
  <dcterms:modified xsi:type="dcterms:W3CDTF">2019-09-04T18:36:53Z</dcterms:modified>
</cp:coreProperties>
</file>